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0" r:id="rId15"/>
    <p:sldId id="272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8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804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35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2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84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795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61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65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23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20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9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AE8F2F-A4E2-4758-88C9-E42040BB9B3B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775DFB2-F614-486D-9BEB-F5685F1CF111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1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S1nsGSwys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Medische kennis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POB</a:t>
            </a:r>
          </a:p>
          <a:p>
            <a:r>
              <a:rPr lang="nl-NL" dirty="0" smtClean="0"/>
              <a:t>Angina pectoris</a:t>
            </a:r>
          </a:p>
          <a:p>
            <a:r>
              <a:rPr lang="nl-NL" dirty="0" smtClean="0"/>
              <a:t>D17vab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59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6915541" cy="3869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In eerste instantie </a:t>
            </a:r>
            <a:r>
              <a:rPr lang="nl-NL" b="1" dirty="0" smtClean="0"/>
              <a:t>gezonde leefstijl</a:t>
            </a:r>
            <a:r>
              <a:rPr lang="nl-NL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i="1" dirty="0"/>
              <a:t> </a:t>
            </a:r>
            <a:r>
              <a:rPr lang="nl-NL" sz="1600" i="1" dirty="0" smtClean="0"/>
              <a:t>Niet roken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i="1" dirty="0"/>
              <a:t> </a:t>
            </a:r>
            <a:r>
              <a:rPr lang="nl-NL" sz="1600" i="1" dirty="0" smtClean="0"/>
              <a:t>Voldoende bewegen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i="1" dirty="0"/>
              <a:t> </a:t>
            </a:r>
            <a:r>
              <a:rPr lang="nl-NL" sz="1600" i="1" dirty="0" smtClean="0"/>
              <a:t>Gezond eten met weinig zout en weinig verzadigd vet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Medicatie: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i="1" dirty="0" smtClean="0"/>
              <a:t> Nitraten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1600" i="1" dirty="0"/>
              <a:t> </a:t>
            </a:r>
            <a:r>
              <a:rPr lang="nl-NL" sz="1600" i="1" dirty="0" err="1" smtClean="0"/>
              <a:t>Bétablokkers</a:t>
            </a:r>
            <a:endParaRPr lang="nl-NL" sz="16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sz="1600" i="1" dirty="0" smtClean="0"/>
              <a:t> Calciumantagonisten</a:t>
            </a:r>
          </a:p>
        </p:txBody>
      </p:sp>
    </p:spTree>
    <p:extLst>
      <p:ext uri="{BB962C8B-B14F-4D97-AF65-F5344CB8AC3E}">
        <p14:creationId xmlns:p14="http://schemas.microsoft.com/office/powerpoint/2010/main" val="16055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 Wat is het voor medicijn?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Waarvoor gebruikt men het?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Wat is de werking?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3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nitraten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Aanvalsbehandeling angina pectoris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u="sng" dirty="0" smtClean="0"/>
              <a:t>Sublinguaal: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Spray (nitroglycerine)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Tablet (</a:t>
            </a:r>
            <a:r>
              <a:rPr lang="nl-NL" dirty="0" err="1" smtClean="0"/>
              <a:t>isosorbidedinitraat</a:t>
            </a:r>
            <a:r>
              <a:rPr lang="nl-NL" dirty="0" smtClean="0"/>
              <a:t>, </a:t>
            </a:r>
            <a:r>
              <a:rPr lang="nl-NL" dirty="0" err="1" smtClean="0"/>
              <a:t>Isordil</a:t>
            </a:r>
            <a:r>
              <a:rPr lang="nl-NL" dirty="0" smtClean="0"/>
              <a:t> ®)</a:t>
            </a:r>
          </a:p>
          <a:p>
            <a:pPr marL="0" indent="0">
              <a:buNone/>
            </a:pPr>
            <a:r>
              <a:rPr lang="nl-NL" b="1" dirty="0" smtClean="0"/>
              <a:t>Onderhoudsbehandeling angina pectoris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Bij &gt; 2 aanvallen per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Tablet, o.a. </a:t>
            </a:r>
            <a:r>
              <a:rPr lang="nl-NL" dirty="0" err="1" smtClean="0"/>
              <a:t>Cedocard</a:t>
            </a:r>
            <a:r>
              <a:rPr lang="nl-NL" dirty="0" smtClean="0"/>
              <a:t> ®, </a:t>
            </a:r>
            <a:r>
              <a:rPr lang="nl-NL" dirty="0" err="1" smtClean="0"/>
              <a:t>Monocedocard</a:t>
            </a:r>
            <a:r>
              <a:rPr lang="nl-NL" dirty="0" smtClean="0"/>
              <a:t> 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Pleister, o.a. </a:t>
            </a:r>
            <a:r>
              <a:rPr lang="nl-NL" dirty="0" err="1" smtClean="0"/>
              <a:t>Deponit</a:t>
            </a:r>
            <a:r>
              <a:rPr lang="nl-NL" dirty="0" smtClean="0"/>
              <a:t> ®, </a:t>
            </a:r>
            <a:r>
              <a:rPr lang="nl-NL" dirty="0" err="1" smtClean="0"/>
              <a:t>Nitrodur</a:t>
            </a:r>
            <a:r>
              <a:rPr lang="nl-NL" dirty="0" smtClean="0"/>
              <a:t> ®, </a:t>
            </a:r>
            <a:r>
              <a:rPr lang="nl-NL" dirty="0" err="1" smtClean="0"/>
              <a:t>Transiderm</a:t>
            </a:r>
            <a:r>
              <a:rPr lang="nl-NL" dirty="0" smtClean="0"/>
              <a:t> </a:t>
            </a:r>
            <a:r>
              <a:rPr lang="nl-NL" dirty="0" err="1" smtClean="0"/>
              <a:t>nitro</a:t>
            </a:r>
            <a:r>
              <a:rPr lang="nl-NL" dirty="0" smtClean="0"/>
              <a:t> ®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58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nitraten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Werking:</a:t>
            </a:r>
            <a:r>
              <a:rPr lang="nl-NL" dirty="0"/>
              <a:t> </a:t>
            </a:r>
            <a:r>
              <a:rPr lang="nl-NL" dirty="0" smtClean="0"/>
              <a:t>vaatverwijdend.</a:t>
            </a:r>
          </a:p>
          <a:p>
            <a:pPr marL="0" indent="0">
              <a:buNone/>
            </a:pPr>
            <a:r>
              <a:rPr lang="nl-NL" sz="1600" i="1" dirty="0" smtClean="0"/>
              <a:t>Gevolg: het hart hoeft minder arbeid te verrichten en de pijn zakt af.</a:t>
            </a:r>
          </a:p>
          <a:p>
            <a:pPr marL="0" indent="0">
              <a:buNone/>
            </a:pPr>
            <a:r>
              <a:rPr lang="nl-NL" b="1" dirty="0" smtClean="0"/>
              <a:t>Bijwerking: </a:t>
            </a:r>
            <a:r>
              <a:rPr lang="nl-NL" dirty="0" smtClean="0"/>
              <a:t>duizeligheid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/>
              <a:t> </a:t>
            </a:r>
            <a:r>
              <a:rPr lang="nl-NL" sz="1600" i="1" dirty="0" smtClean="0"/>
              <a:t>Advies: zittend innemen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/>
              <a:t> </a:t>
            </a:r>
            <a:r>
              <a:rPr lang="nl-NL" sz="1600" i="1" dirty="0" smtClean="0"/>
              <a:t>Indien duizeligheid optreedt tablet uitspugen (bij spray kan dit natuurlijk niet).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dirty="0" smtClean="0"/>
              <a:t>Oromucosaal: </a:t>
            </a:r>
            <a:r>
              <a:rPr lang="nl-NL" dirty="0" smtClean="0"/>
              <a:t>geneesmiddel wordt door het slijmvlies van de mond opgenomen waardoor snelle werking.</a:t>
            </a:r>
          </a:p>
          <a:p>
            <a:pPr marL="0" indent="0">
              <a:buNone/>
            </a:pPr>
            <a:r>
              <a:rPr lang="nl-NL" b="1" dirty="0" smtClean="0"/>
              <a:t>Oraal: </a:t>
            </a:r>
            <a:r>
              <a:rPr lang="nl-NL" dirty="0" smtClean="0"/>
              <a:t>geneesmiddel wordt geslikt en pas in de darm opgenomen.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662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50838" cy="149961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trombocytenaggregatieremmers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Trombocyten </a:t>
            </a:r>
            <a:r>
              <a:rPr lang="nl-NL" dirty="0" smtClean="0"/>
              <a:t>= ? </a:t>
            </a:r>
          </a:p>
          <a:p>
            <a:pPr marL="0" indent="0">
              <a:buNone/>
            </a:pPr>
            <a:r>
              <a:rPr lang="nl-NL" b="1" dirty="0" smtClean="0"/>
              <a:t>Aggregatie </a:t>
            </a:r>
            <a:r>
              <a:rPr lang="nl-NL" dirty="0" smtClean="0"/>
              <a:t>= ? </a:t>
            </a:r>
          </a:p>
          <a:p>
            <a:pPr marL="0" indent="0">
              <a:buNone/>
            </a:pPr>
            <a:r>
              <a:rPr lang="nl-NL" dirty="0" smtClean="0"/>
              <a:t>Wat voor geneesmiddelgroep is dit dan? Hoe werkt deze groep?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Acetylsalicylzuur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Carbasalaatcalcium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err="1" smtClean="0"/>
              <a:t>Dipyridamol</a:t>
            </a: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Clopidogrel</a:t>
            </a:r>
          </a:p>
        </p:txBody>
      </p:sp>
    </p:spTree>
    <p:extLst>
      <p:ext uri="{BB962C8B-B14F-4D97-AF65-F5344CB8AC3E}">
        <p14:creationId xmlns:p14="http://schemas.microsoft.com/office/powerpoint/2010/main" val="32148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Maak in een groepje van 4 personen een folder voor iemand die net te horen heeft gekregen dat hij angina pectoris heeft. Hierin moet tenminste de volgende informatie voorkomen: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b="1" dirty="0"/>
              <a:t> </a:t>
            </a:r>
            <a:r>
              <a:rPr lang="nl-NL" b="1" dirty="0" smtClean="0"/>
              <a:t>Oorzaken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b="1" dirty="0"/>
              <a:t> </a:t>
            </a:r>
            <a:r>
              <a:rPr lang="nl-NL" b="1" dirty="0" smtClean="0"/>
              <a:t>Symptomen/klachten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b="1" dirty="0"/>
              <a:t> </a:t>
            </a:r>
            <a:r>
              <a:rPr lang="nl-NL" b="1" dirty="0" smtClean="0"/>
              <a:t>Typen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b="1" dirty="0"/>
              <a:t> </a:t>
            </a:r>
            <a:r>
              <a:rPr lang="nl-NL" b="1" dirty="0" smtClean="0"/>
              <a:t>Diagnose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b="1" dirty="0" smtClean="0"/>
              <a:t> Behandeling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1063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Wat gaan we vandaag behandelen?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POB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Angina pectoris (AP)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Geneesmiddelen bij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Opdracht bij 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23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 Angina Pectoris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7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Pijn op de borst (POB)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Waar komt POB voor?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Hart (angina pectoris, hartinfarct)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Bloedvaten (aneurysma)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Longen (pneumonie, longembolie, pneumothorax)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Maag-darmkanaal (reflux-oesofagitis)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err="1" smtClean="0"/>
              <a:t>Psyche</a:t>
            </a:r>
            <a:r>
              <a:rPr lang="nl-NL" dirty="0" smtClean="0"/>
              <a:t> (hyperventilatie)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Skelet/spieren (ribfractuur, contusie, spierpijn)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82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71696" cy="1499616"/>
          </a:xfrm>
        </p:spPr>
        <p:txBody>
          <a:bodyPr/>
          <a:lstStyle/>
          <a:p>
            <a:r>
              <a:rPr lang="nl-NL" dirty="0" smtClean="0"/>
              <a:t>POB – HART: angina pectoris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5363197" cy="4023360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Oorzaken: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Vernauwing van kransslagaders </a:t>
            </a:r>
            <a:r>
              <a:rPr lang="nl-NL" dirty="0" smtClean="0">
                <a:sym typeface="Wingdings" panose="05000000000000000000" pitchFamily="2" charset="2"/>
              </a:rPr>
              <a:t> deze voorzien het hart van zuurstof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Hierdoor krijgt het hart minder zuurstof dan dat het nodig heeft. </a:t>
            </a:r>
            <a:endParaRPr lang="nl-NL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ym typeface="Wingdings" panose="05000000000000000000" pitchFamily="2" charset="2"/>
              </a:rPr>
              <a:t> Klachten ontstaan vaak pas wanneer een kransslagader meer dan 50% vernauwd is. Deze vernauwingen ontstaan door slagaderverkalking (</a:t>
            </a:r>
            <a:r>
              <a:rPr lang="nl-NL" i="1" dirty="0" smtClean="0">
                <a:sym typeface="Wingdings" panose="05000000000000000000" pitchFamily="2" charset="2"/>
              </a:rPr>
              <a:t>arteriosclerose</a:t>
            </a:r>
            <a:r>
              <a:rPr lang="nl-NL" dirty="0" smtClean="0">
                <a:sym typeface="Wingdings" panose="05000000000000000000" pitchFamily="2" charset="2"/>
              </a:rPr>
              <a:t>).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876" y="2608270"/>
            <a:ext cx="5967124" cy="337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27092" cy="1499616"/>
          </a:xfrm>
        </p:spPr>
        <p:txBody>
          <a:bodyPr/>
          <a:lstStyle/>
          <a:p>
            <a:r>
              <a:rPr lang="nl-NL" dirty="0" smtClean="0"/>
              <a:t>POB – Hart: Angina pectoris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Symptomen bij angina pectoris: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Acuut, beklemmende pijn midden op de borst, kan uitstralen naar armen, hals, kaak, rug of maagstreek. Kan samengaan met zweten of misselijkheid.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Treedt op bij inspanning, emotie, zware maaltijd, overgang van warm naar koud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Zakt af: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In rust binnen 15 minuten;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Na nitroglycerine onder de tong binnen 5 minuten.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Kan jarenlang bestaan zonder tot een infarct te leiden.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9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50116" cy="1499616"/>
          </a:xfrm>
        </p:spPr>
        <p:txBody>
          <a:bodyPr/>
          <a:lstStyle/>
          <a:p>
            <a:r>
              <a:rPr lang="nl-NL" dirty="0" smtClean="0"/>
              <a:t>Symptomen AP bij vrouwen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10350116" cy="402336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Klachten van AP of hartinfarct kunnen bij vrouwen minder duidelijk zijn.</a:t>
            </a:r>
          </a:p>
          <a:p>
            <a:pPr marL="0" indent="0">
              <a:buNone/>
            </a:pPr>
            <a:r>
              <a:rPr lang="nl-NL" b="1" dirty="0" smtClean="0"/>
              <a:t>Hoe komt dit?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Slagaderverkalking ontwikkelt zich bij vrouwen vaak anders dan bij mannen, bijvoorbeeld doordat het cholesterolgehalte vaak pas na de overgang stijgt, bij mannen vaak al eerder.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Vrouwen hebben vaker problemen in de allerkleinste bloedvaatjes in het hart, waardoor symptomen zich pas later manifesteren.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Vrouwen krijgen zo’n 7 – 10 jaar later hartklachten dan mannen. Vrouwelijke hormonen lijken hen tot de overgang te beschermen.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41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884110"/>
            <a:ext cx="9720073" cy="4224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 </a:t>
            </a:r>
            <a:r>
              <a:rPr lang="nl-NL" b="1" dirty="0" smtClean="0"/>
              <a:t>Stabiele</a:t>
            </a:r>
            <a:r>
              <a:rPr lang="nl-NL" dirty="0" smtClean="0"/>
              <a:t> angina pectoris: voorspelbaar. Klachten ontstaan wanneer het hart om meer zuurstof vraagt en verdwijnen vrij snel in rust.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b="1" dirty="0" smtClean="0"/>
              <a:t>Instabiele</a:t>
            </a:r>
            <a:r>
              <a:rPr lang="nl-NL" dirty="0" smtClean="0"/>
              <a:t> angina pectoris: onvoorspelbaar. De aanvallen van pijn op de borst treden onverwachts op. De klachten zijn heviger en komen ook in rust voor. Dreigend </a:t>
            </a:r>
            <a:r>
              <a:rPr lang="nl-NL" b="1" i="1" u="sng" dirty="0" smtClean="0"/>
              <a:t>hartinfarct!</a:t>
            </a:r>
            <a:endParaRPr lang="nl-NL" sz="2400" b="1" i="1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 smtClean="0"/>
              <a:t>Dit komt waarschijnlijk doordat de vernauwingen in de kransslagaders erger zijn. Daardoor is er te weinig toevoer van genoeg bloed met zuurstof.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b="1" dirty="0" err="1" smtClean="0"/>
              <a:t>Prinzmetal</a:t>
            </a:r>
            <a:r>
              <a:rPr lang="nl-NL" b="1" dirty="0" smtClean="0"/>
              <a:t> </a:t>
            </a:r>
            <a:r>
              <a:rPr lang="nl-NL" dirty="0" smtClean="0"/>
              <a:t>angina pectoris (vaatspasmen): wordt veroorzaakt door plotselinge verkrampingen (spasmen) van een kransslagader. Slagaderverkalking hoeft hier niet altijd de veroorzaker van te zijn. Is zeldzaam, komt vooral bij vrouwen voor.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Angina pectoris door </a:t>
            </a:r>
            <a:r>
              <a:rPr lang="nl-NL" b="1" dirty="0" smtClean="0"/>
              <a:t>problemen in de kleine vaatjes (MCD): </a:t>
            </a:r>
            <a:r>
              <a:rPr lang="nl-NL" i="1" dirty="0" err="1" smtClean="0"/>
              <a:t>microvasculaire</a:t>
            </a:r>
            <a:r>
              <a:rPr lang="nl-NL" i="1" dirty="0" smtClean="0"/>
              <a:t> coronaire dysfunctie. </a:t>
            </a:r>
            <a:r>
              <a:rPr lang="nl-NL" dirty="0" smtClean="0"/>
              <a:t>Een stoornis in het functioneren van de bloedvaatjes. Niet of nauwelijks door slagaderverkalking.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15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 stellen van 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709" y="2084832"/>
            <a:ext cx="10305511" cy="41152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 </a:t>
            </a:r>
            <a:r>
              <a:rPr lang="nl-NL" b="1" dirty="0" smtClean="0"/>
              <a:t>Anamnese</a:t>
            </a:r>
            <a:r>
              <a:rPr lang="nl-NL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/>
              <a:t> </a:t>
            </a:r>
            <a:r>
              <a:rPr lang="nl-NL" sz="1600" i="1" dirty="0" smtClean="0"/>
              <a:t>Pijnklachten omschrijven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/>
              <a:t> </a:t>
            </a:r>
            <a:r>
              <a:rPr lang="nl-NL" sz="1600" i="1" dirty="0" smtClean="0"/>
              <a:t>Wanneer de klachten optreden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/>
              <a:t> </a:t>
            </a:r>
            <a:r>
              <a:rPr lang="nl-NL" sz="1600" i="1" dirty="0" smtClean="0"/>
              <a:t>Hoe vaak de klachten optreden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i="1" dirty="0"/>
              <a:t> </a:t>
            </a:r>
            <a:r>
              <a:rPr lang="nl-NL" sz="1600" i="1" dirty="0" smtClean="0"/>
              <a:t>Hoe lang de klachten aanhouden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Bloeddruk, cholesterol, glucose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ECG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Inspanningstest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964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Rood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</TotalTime>
  <Words>748</Words>
  <Application>Microsoft Office PowerPoint</Application>
  <PresentationFormat>Breedbeeld</PresentationFormat>
  <Paragraphs>99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Tw Cen MT</vt:lpstr>
      <vt:lpstr>Wingdings</vt:lpstr>
      <vt:lpstr>Wingdings 3</vt:lpstr>
      <vt:lpstr>Integraal</vt:lpstr>
      <vt:lpstr>Medische kennis</vt:lpstr>
      <vt:lpstr>Wat gaan we vandaag behandelen?</vt:lpstr>
      <vt:lpstr>PowerPoint-presentatie</vt:lpstr>
      <vt:lpstr>Pijn op de borst (POB)</vt:lpstr>
      <vt:lpstr>POB – HART: angina pectoris</vt:lpstr>
      <vt:lpstr>POB – Hart: Angina pectoris</vt:lpstr>
      <vt:lpstr>Symptomen AP bij vrouwen</vt:lpstr>
      <vt:lpstr>Soorten AP</vt:lpstr>
      <vt:lpstr>Diagnose stellen van AP</vt:lpstr>
      <vt:lpstr>behandeling</vt:lpstr>
      <vt:lpstr>Opdracht</vt:lpstr>
      <vt:lpstr>nitraten</vt:lpstr>
      <vt:lpstr>nitraten</vt:lpstr>
      <vt:lpstr>trombocytenaggregatieremmers</vt:lpstr>
      <vt:lpstr>Opdracht AP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Medische kennis</dc:title>
  <dc:creator>Hanneke van Tuinen</dc:creator>
  <cp:lastModifiedBy>Hanneke van Tuinen</cp:lastModifiedBy>
  <cp:revision>7</cp:revision>
  <dcterms:created xsi:type="dcterms:W3CDTF">2018-12-13T10:07:18Z</dcterms:created>
  <dcterms:modified xsi:type="dcterms:W3CDTF">2018-12-13T11:09:38Z</dcterms:modified>
</cp:coreProperties>
</file>